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62" r:id="rId2"/>
    <p:sldId id="260" r:id="rId3"/>
    <p:sldId id="261"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13"/>
    <p:restoredTop sz="90123"/>
  </p:normalViewPr>
  <p:slideViewPr>
    <p:cSldViewPr snapToGrid="0" snapToObjects="1">
      <p:cViewPr varScale="1">
        <p:scale>
          <a:sx n="97" d="100"/>
          <a:sy n="97" d="100"/>
        </p:scale>
        <p:origin x="208" y="20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9DB1F-F66B-4942-99ED-43CBA6971A78}" type="datetimeFigureOut">
              <a:rPr lang="en-US" smtClean="0"/>
              <a:t>2/8/18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B3621-15D2-B640-B1AD-FB161A50B645}" type="slidenum">
              <a:rPr lang="en-US" smtClean="0"/>
              <a:t>‹#›</a:t>
            </a:fld>
            <a:endParaRPr lang="en-US"/>
          </a:p>
        </p:txBody>
      </p:sp>
    </p:spTree>
    <p:extLst>
      <p:ext uri="{BB962C8B-B14F-4D97-AF65-F5344CB8AC3E}">
        <p14:creationId xmlns:p14="http://schemas.microsoft.com/office/powerpoint/2010/main" val="9978833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smtClean="0">
                <a:solidFill>
                  <a:schemeClr val="tx1"/>
                </a:solidFill>
                <a:effectLst/>
                <a:latin typeface="+mn-lt"/>
                <a:ea typeface="+mn-ea"/>
                <a:cs typeface="+mn-cs"/>
              </a:rPr>
              <a:t>Figure S1: Detailed walkthrough of the data files, software, databases, and custom scripts that metaWRAP uses. </a:t>
            </a:r>
            <a:r>
              <a:rPr lang="en-US" sz="1200" kern="1200" smtClean="0">
                <a:solidFill>
                  <a:schemeClr val="tx1"/>
                </a:solidFill>
                <a:effectLst/>
                <a:latin typeface="+mn-lt"/>
                <a:ea typeface="+mn-ea"/>
                <a:cs typeface="+mn-cs"/>
              </a:rPr>
              <a:t>The components of each metaWRAP module grouped and denoted with dotted lines. </a:t>
            </a:r>
            <a:endParaRPr lang="en-US" sz="120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9AB3621-15D2-B640-B1AD-FB161A50B645}" type="slidenum">
              <a:rPr lang="en-US" smtClean="0"/>
              <a:t>1</a:t>
            </a:fld>
            <a:endParaRPr lang="en-US"/>
          </a:p>
        </p:txBody>
      </p:sp>
    </p:spTree>
    <p:extLst>
      <p:ext uri="{BB962C8B-B14F-4D97-AF65-F5344CB8AC3E}">
        <p14:creationId xmlns:p14="http://schemas.microsoft.com/office/powerpoint/2010/main" val="427467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kern="1200" dirty="0" smtClean="0">
                <a:solidFill>
                  <a:schemeClr val="tx1"/>
                </a:solidFill>
                <a:effectLst/>
                <a:latin typeface="+mn-lt"/>
                <a:ea typeface="+mn-ea"/>
                <a:cs typeface="+mn-cs"/>
              </a:rPr>
              <a:t>Figure S2: Logical workflow of the </a:t>
            </a:r>
            <a:r>
              <a:rPr lang="en-US" sz="1200" kern="1200" dirty="0" err="1" smtClean="0">
                <a:solidFill>
                  <a:schemeClr val="tx1"/>
                </a:solidFill>
                <a:effectLst/>
                <a:latin typeface="+mn-lt"/>
                <a:ea typeface="+mn-ea"/>
                <a:cs typeface="+mn-cs"/>
              </a:rPr>
              <a:t>Bin_refinement</a:t>
            </a:r>
            <a:r>
              <a:rPr lang="en-US" sz="1200" kern="1200" dirty="0" smtClean="0">
                <a:solidFill>
                  <a:schemeClr val="tx1"/>
                </a:solidFill>
                <a:effectLst/>
                <a:latin typeface="+mn-lt"/>
                <a:ea typeface="+mn-ea"/>
                <a:cs typeface="+mn-cs"/>
              </a:rPr>
              <a:t> modules of metaWRAP. The module takes in three bin sets produced from the same assembly by different software or different parameters of the same software. </a:t>
            </a:r>
            <a:r>
              <a:rPr lang="en-US" sz="1200" kern="1200" dirty="0" err="1" smtClean="0">
                <a:solidFill>
                  <a:schemeClr val="tx1"/>
                </a:solidFill>
                <a:effectLst/>
                <a:latin typeface="+mn-lt"/>
                <a:ea typeface="+mn-ea"/>
                <a:cs typeface="+mn-cs"/>
              </a:rPr>
              <a:t>Binning_refiner</a:t>
            </a:r>
            <a:r>
              <a:rPr lang="en-US" sz="1200" kern="1200" dirty="0" smtClean="0">
                <a:solidFill>
                  <a:schemeClr val="tx1"/>
                </a:solidFill>
                <a:effectLst/>
                <a:latin typeface="+mn-lt"/>
                <a:ea typeface="+mn-ea"/>
                <a:cs typeface="+mn-cs"/>
              </a:rPr>
              <a:t> is used to create hybridized intermediates (4 possible combinations), and the completion and contamination of the original and hybridized bins is estimated with CheckM. The best version of each bin is then found in the resulting 7 bin sets.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808BE16-2894-CB47-8B89-49BB5F20AD95}" type="slidenum">
              <a:rPr lang="en-US" smtClean="0"/>
              <a:t>2</a:t>
            </a:fld>
            <a:endParaRPr lang="en-US"/>
          </a:p>
        </p:txBody>
      </p:sp>
    </p:spTree>
    <p:extLst>
      <p:ext uri="{BB962C8B-B14F-4D97-AF65-F5344CB8AC3E}">
        <p14:creationId xmlns:p14="http://schemas.microsoft.com/office/powerpoint/2010/main" val="1945098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Supplementary Figure 3. Logical workflow of the Reassemble_bins</a:t>
            </a:r>
            <a:r>
              <a:rPr lang="en-US" baseline="0" smtClean="0"/>
              <a:t> </a:t>
            </a:r>
            <a:r>
              <a:rPr lang="en-US" smtClean="0"/>
              <a:t>module, which </a:t>
            </a:r>
            <a:r>
              <a:rPr lang="en-US" baseline="0" smtClean="0"/>
              <a:t>extracts reads belonging to bins in a given bin set, and individually reassembles them. BWA is used to map reads to the assembly, and the reads that fall onto contigs belonging to a bin are that map to particular bins are split into separate files. This process is don</a:t>
            </a:r>
            <a:r>
              <a:rPr lang="uk-UA" baseline="0" smtClean="0"/>
              <a:t>’</a:t>
            </a:r>
            <a:r>
              <a:rPr lang="en-US" baseline="0" smtClean="0"/>
              <a:t>t for perfectly mapping reads (strict) and reads mapping with les than 3 mismatches (permissive).  After individual reassembly with SPAdes, CheckM is used to assess the completion and contamination of the original and the two reassembled variants of each bin, and a scoring function is used to chose the best of the three versions. </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3</a:t>
            </a:fld>
            <a:endParaRPr lang="en-US"/>
          </a:p>
        </p:txBody>
      </p:sp>
    </p:spTree>
    <p:extLst>
      <p:ext uri="{BB962C8B-B14F-4D97-AF65-F5344CB8AC3E}">
        <p14:creationId xmlns:p14="http://schemas.microsoft.com/office/powerpoint/2010/main" val="7324714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DA4FADC-B51C-4F40-8EF7-FDCFFFFF926D}" type="datetimeFigureOut">
              <a:rPr lang="en-US" smtClean="0"/>
              <a:t>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4881601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DA4FADC-B51C-4F40-8EF7-FDCFFFFF926D}" type="datetimeFigureOut">
              <a:rPr lang="en-US" smtClean="0"/>
              <a:t>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1466761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DA4FADC-B51C-4F40-8EF7-FDCFFFFF926D}" type="datetimeFigureOut">
              <a:rPr lang="en-US" smtClean="0"/>
              <a:t>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8929566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DA4FADC-B51C-4F40-8EF7-FDCFFFFF926D}" type="datetimeFigureOut">
              <a:rPr lang="en-US" smtClean="0"/>
              <a:t>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1959181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DA4FADC-B51C-4F40-8EF7-FDCFFFFF926D}" type="datetimeFigureOut">
              <a:rPr lang="en-US" smtClean="0"/>
              <a:t>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1201972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DA4FADC-B51C-4F40-8EF7-FDCFFFFF926D}" type="datetimeFigureOut">
              <a:rPr lang="en-US" smtClean="0"/>
              <a:t>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1701821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DA4FADC-B51C-4F40-8EF7-FDCFFFFF926D}" type="datetimeFigureOut">
              <a:rPr lang="en-US" smtClean="0"/>
              <a:t>2/8/18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1950476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DA4FADC-B51C-4F40-8EF7-FDCFFFFF926D}" type="datetimeFigureOut">
              <a:rPr lang="en-US" smtClean="0"/>
              <a:t>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312529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A4FADC-B51C-4F40-8EF7-FDCFFFFF926D}" type="datetimeFigureOut">
              <a:rPr lang="en-US" smtClean="0"/>
              <a:t>2/8/18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20850668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DA4FADC-B51C-4F40-8EF7-FDCFFFFF926D}" type="datetimeFigureOut">
              <a:rPr lang="en-US" smtClean="0"/>
              <a:t>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1080967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DA4FADC-B51C-4F40-8EF7-FDCFFFFF926D}" type="datetimeFigureOut">
              <a:rPr lang="en-US" smtClean="0"/>
              <a:t>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170593-B193-9448-B9B3-E28C15850675}" type="slidenum">
              <a:rPr lang="en-US" smtClean="0"/>
              <a:t>‹#›</a:t>
            </a:fld>
            <a:endParaRPr lang="en-US"/>
          </a:p>
        </p:txBody>
      </p:sp>
    </p:spTree>
    <p:extLst>
      <p:ext uri="{BB962C8B-B14F-4D97-AF65-F5344CB8AC3E}">
        <p14:creationId xmlns:p14="http://schemas.microsoft.com/office/powerpoint/2010/main" val="11150547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DA4FADC-B51C-4F40-8EF7-FDCFFFFF926D}" type="datetimeFigureOut">
              <a:rPr lang="en-US" smtClean="0"/>
              <a:t>2/8/18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170593-B193-9448-B9B3-E28C15850675}" type="slidenum">
              <a:rPr lang="en-US" smtClean="0"/>
              <a:t>‹#›</a:t>
            </a:fld>
            <a:endParaRPr lang="en-US"/>
          </a:p>
        </p:txBody>
      </p:sp>
    </p:spTree>
    <p:extLst>
      <p:ext uri="{BB962C8B-B14F-4D97-AF65-F5344CB8AC3E}">
        <p14:creationId xmlns:p14="http://schemas.microsoft.com/office/powerpoint/2010/main" val="68898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4840"/>
            <a:ext cx="12192000" cy="6828320"/>
          </a:xfrm>
          <a:prstGeom prst="rect">
            <a:avLst/>
          </a:prstGeom>
        </p:spPr>
      </p:pic>
    </p:spTree>
    <p:extLst>
      <p:ext uri="{BB962C8B-B14F-4D97-AF65-F5344CB8AC3E}">
        <p14:creationId xmlns:p14="http://schemas.microsoft.com/office/powerpoint/2010/main" val="215212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0" y="448545"/>
            <a:ext cx="12192000" cy="5960909"/>
          </a:xfrm>
          <a:prstGeom prst="rect">
            <a:avLst/>
          </a:prstGeom>
        </p:spPr>
      </p:pic>
    </p:spTree>
    <p:extLst>
      <p:ext uri="{BB962C8B-B14F-4D97-AF65-F5344CB8AC3E}">
        <p14:creationId xmlns:p14="http://schemas.microsoft.com/office/powerpoint/2010/main" val="8955500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097732" y="0"/>
            <a:ext cx="7996535" cy="6858000"/>
          </a:xfrm>
          <a:prstGeom prst="rect">
            <a:avLst/>
          </a:prstGeom>
        </p:spPr>
      </p:pic>
    </p:spTree>
    <p:extLst>
      <p:ext uri="{BB962C8B-B14F-4D97-AF65-F5344CB8AC3E}">
        <p14:creationId xmlns:p14="http://schemas.microsoft.com/office/powerpoint/2010/main" val="13382208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243</Words>
  <Application>Microsoft Macintosh PowerPoint</Application>
  <PresentationFormat>Widescreen</PresentationFormat>
  <Paragraphs>6</Paragraphs>
  <Slides>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Calibri</vt:lpstr>
      <vt:lpstr>Calibri Light</vt:lpstr>
      <vt:lpstr>Arial</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Methods section</dc:title>
  <dc:creator>German Uritskiy</dc:creator>
  <cp:lastModifiedBy>German Uritskiy</cp:lastModifiedBy>
  <cp:revision>9</cp:revision>
  <dcterms:created xsi:type="dcterms:W3CDTF">2017-12-22T15:09:39Z</dcterms:created>
  <dcterms:modified xsi:type="dcterms:W3CDTF">2018-02-08T17:19:03Z</dcterms:modified>
</cp:coreProperties>
</file>

<file path=docProps/thumbnail.jpeg>
</file>